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1398" r:id="rId2"/>
    <p:sldId id="1399" r:id="rId3"/>
    <p:sldId id="1804" r:id="rId4"/>
    <p:sldId id="1404" r:id="rId5"/>
    <p:sldId id="1405" r:id="rId6"/>
    <p:sldId id="1809" r:id="rId7"/>
    <p:sldId id="1406" r:id="rId8"/>
    <p:sldId id="1807" r:id="rId9"/>
    <p:sldId id="1407" r:id="rId10"/>
    <p:sldId id="1808" r:id="rId11"/>
    <p:sldId id="1811" r:id="rId12"/>
    <p:sldId id="1837" r:id="rId13"/>
    <p:sldId id="1812" r:id="rId14"/>
    <p:sldId id="1803" r:id="rId15"/>
    <p:sldId id="1790" r:id="rId16"/>
    <p:sldId id="1813" r:id="rId17"/>
    <p:sldId id="1745" r:id="rId18"/>
    <p:sldId id="1814" r:id="rId19"/>
    <p:sldId id="1815" r:id="rId20"/>
    <p:sldId id="1816" r:id="rId21"/>
    <p:sldId id="1838" r:id="rId22"/>
    <p:sldId id="1817" r:id="rId23"/>
    <p:sldId id="1839" r:id="rId24"/>
    <p:sldId id="1828" r:id="rId25"/>
    <p:sldId id="1834" r:id="rId26"/>
    <p:sldId id="1829" r:id="rId27"/>
    <p:sldId id="1831" r:id="rId28"/>
    <p:sldId id="1830" r:id="rId29"/>
    <p:sldId id="1833" r:id="rId30"/>
    <p:sldId id="1835" r:id="rId31"/>
    <p:sldId id="1836" r:id="rId32"/>
    <p:sldId id="1396" r:id="rId33"/>
    <p:sldId id="1840" r:id="rId34"/>
    <p:sldId id="1841" r:id="rId35"/>
    <p:sldId id="1843" r:id="rId36"/>
    <p:sldId id="1844" r:id="rId37"/>
    <p:sldId id="1846" r:id="rId38"/>
    <p:sldId id="1848" r:id="rId39"/>
    <p:sldId id="184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09"/>
            <p14:sldId id="1406"/>
            <p14:sldId id="1807"/>
            <p14:sldId id="1407"/>
            <p14:sldId id="1808"/>
          </p14:sldIdLst>
        </p14:section>
        <p14:section name="系統分析" id="{EFA9FE12-F7FD-4033-828B-33A2C8B5ED9B}">
          <p14:sldIdLst>
            <p14:sldId id="1811"/>
            <p14:sldId id="1837"/>
            <p14:sldId id="1812"/>
            <p14:sldId id="1803"/>
            <p14:sldId id="1790"/>
            <p14:sldId id="1813"/>
          </p14:sldIdLst>
        </p14:section>
        <p14:section name="API" id="{066993AE-89A5-428F-AF98-E16353E98036}">
          <p14:sldIdLst>
            <p14:sldId id="1745"/>
            <p14:sldId id="1814"/>
            <p14:sldId id="1815"/>
            <p14:sldId id="1816"/>
            <p14:sldId id="1838"/>
            <p14:sldId id="1817"/>
            <p14:sldId id="1839"/>
          </p14:sldIdLst>
        </p14:section>
        <p14:section name="驗收" id="{B2BF01CA-4D97-433F-B410-80830C60797B}">
          <p14:sldIdLst>
            <p14:sldId id="1828"/>
            <p14:sldId id="1834"/>
            <p14:sldId id="1829"/>
            <p14:sldId id="1831"/>
            <p14:sldId id="1830"/>
            <p14:sldId id="1833"/>
            <p14:sldId id="1835"/>
            <p14:sldId id="1836"/>
          </p14:sldIdLst>
        </p14:section>
        <p14:section name="問題紀錄" id="{D71077BB-9346-4BB7-9137-6E6890250CB2}">
          <p14:sldIdLst>
            <p14:sldId id="1396"/>
          </p14:sldIdLst>
        </p14:section>
        <p14:section name="code" id="{A5F7CB1A-13A4-424B-BB80-79CB3B7E0C3E}">
          <p14:sldIdLst>
            <p14:sldId id="1840"/>
            <p14:sldId id="1841"/>
            <p14:sldId id="1843"/>
            <p14:sldId id="1844"/>
            <p14:sldId id="1846"/>
            <p14:sldId id="1848"/>
            <p14:sldId id="18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</c:v>
                </c:pt>
                <c:pt idx="1">
                  <c:v>9</c:v>
                </c:pt>
                <c:pt idx="2">
                  <c:v>19</c:v>
                </c:pt>
                <c:pt idx="3">
                  <c:v>13</c:v>
                </c:pt>
                <c:pt idx="4">
                  <c:v>13</c:v>
                </c:pt>
                <c:pt idx="5">
                  <c:v>9</c:v>
                </c:pt>
                <c:pt idx="6">
                  <c:v>64</c:v>
                </c:pt>
                <c:pt idx="7">
                  <c:v>23</c:v>
                </c:pt>
                <c:pt idx="8">
                  <c:v>23</c:v>
                </c:pt>
                <c:pt idx="9">
                  <c:v>6.55</c:v>
                </c:pt>
                <c:pt idx="10">
                  <c:v>28</c:v>
                </c:pt>
                <c:pt idx="11">
                  <c:v>18</c:v>
                </c:pt>
                <c:pt idx="12">
                  <c:v>14</c:v>
                </c:pt>
                <c:pt idx="13">
                  <c:v>19</c:v>
                </c:pt>
                <c:pt idx="14">
                  <c:v>31</c:v>
                </c:pt>
                <c:pt idx="15">
                  <c:v>62</c:v>
                </c:pt>
                <c:pt idx="16">
                  <c:v>60</c:v>
                </c:pt>
                <c:pt idx="17">
                  <c:v>11.5</c:v>
                </c:pt>
                <c:pt idx="18">
                  <c:v>5.66</c:v>
                </c:pt>
                <c:pt idx="19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27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0" dirty="0">
                <a:latin typeface="標楷體" panose="03000509000000000000" pitchFamily="65" charset="-120"/>
                <a:ea typeface="標楷體" panose="03000509000000000000" pitchFamily="65" charset="-120"/>
              </a:rPr>
              <a:t>自訂</a:t>
            </a: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17</c:v>
                </c:pt>
                <c:pt idx="1">
                  <c:v>40.6</c:v>
                </c:pt>
                <c:pt idx="2">
                  <c:v>61</c:v>
                </c:pt>
                <c:pt idx="3">
                  <c:v>21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7.2454452514648229E-2</c:v>
                </c:pt>
                <c:pt idx="1">
                  <c:v>0.1153144836425779</c:v>
                </c:pt>
                <c:pt idx="2">
                  <c:v>0.22700595855712899</c:v>
                </c:pt>
                <c:pt idx="3">
                  <c:v>0.1317970752716062</c:v>
                </c:pt>
                <c:pt idx="4">
                  <c:v>0.23249387741088837</c:v>
                </c:pt>
                <c:pt idx="5">
                  <c:v>9.3209981918334683E-2</c:v>
                </c:pt>
                <c:pt idx="6">
                  <c:v>0.83374166488647428</c:v>
                </c:pt>
                <c:pt idx="7">
                  <c:v>0.37201905250549289</c:v>
                </c:pt>
                <c:pt idx="8">
                  <c:v>0.35389447212219205</c:v>
                </c:pt>
                <c:pt idx="9">
                  <c:v>0.87447166442866642</c:v>
                </c:pt>
                <c:pt idx="10">
                  <c:v>0.50417661666867497</c:v>
                </c:pt>
                <c:pt idx="11">
                  <c:v>0.43698191642758799</c:v>
                </c:pt>
                <c:pt idx="12">
                  <c:v>0.29730653762815701</c:v>
                </c:pt>
                <c:pt idx="13">
                  <c:v>0.318390369415265</c:v>
                </c:pt>
                <c:pt idx="14">
                  <c:v>0.55224442481991598</c:v>
                </c:pt>
                <c:pt idx="15">
                  <c:v>1.2647416591643601</c:v>
                </c:pt>
                <c:pt idx="16">
                  <c:v>0.73197627067561799</c:v>
                </c:pt>
                <c:pt idx="17">
                  <c:v>6.9331645965573105E-2</c:v>
                </c:pt>
                <c:pt idx="18">
                  <c:v>7.9549074172969594E-2</c:v>
                </c:pt>
                <c:pt idx="19">
                  <c:v>2.2917747497557501E-2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729</c:v>
                </c:pt>
                <c:pt idx="1">
                  <c:v>965</c:v>
                </c:pt>
                <c:pt idx="2">
                  <c:v>2146</c:v>
                </c:pt>
                <c:pt idx="3">
                  <c:v>1330</c:v>
                </c:pt>
                <c:pt idx="4">
                  <c:v>1310</c:v>
                </c:pt>
                <c:pt idx="5">
                  <c:v>831</c:v>
                </c:pt>
                <c:pt idx="6">
                  <c:v>7042</c:v>
                </c:pt>
                <c:pt idx="7">
                  <c:v>2032</c:v>
                </c:pt>
                <c:pt idx="8">
                  <c:v>2166</c:v>
                </c:pt>
                <c:pt idx="9">
                  <c:v>7015</c:v>
                </c:pt>
                <c:pt idx="10">
                  <c:v>2597</c:v>
                </c:pt>
                <c:pt idx="11">
                  <c:v>2928</c:v>
                </c:pt>
                <c:pt idx="12">
                  <c:v>1700</c:v>
                </c:pt>
                <c:pt idx="13">
                  <c:v>1661</c:v>
                </c:pt>
                <c:pt idx="14">
                  <c:v>3062</c:v>
                </c:pt>
                <c:pt idx="15">
                  <c:v>5821</c:v>
                </c:pt>
                <c:pt idx="16">
                  <c:v>5702</c:v>
                </c:pt>
                <c:pt idx="17">
                  <c:v>8000</c:v>
                </c:pt>
                <c:pt idx="18">
                  <c:v>664</c:v>
                </c:pt>
                <c:pt idx="19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自訂地圖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0.94159650802607309</c:v>
                </c:pt>
                <c:pt idx="1">
                  <c:v>2.5389883518217538</c:v>
                </c:pt>
                <c:pt idx="2">
                  <c:v>1.6099581718443901</c:v>
                </c:pt>
                <c:pt idx="3">
                  <c:v>0.52571153640744195</c:v>
                </c:pt>
                <c:pt idx="4">
                  <c:v>0.77744340896602504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3631</c:v>
                </c:pt>
                <c:pt idx="1">
                  <c:v>10082</c:v>
                </c:pt>
                <c:pt idx="2">
                  <c:v>6488</c:v>
                </c:pt>
                <c:pt idx="3">
                  <c:v>2481</c:v>
                </c:pt>
                <c:pt idx="4">
                  <c:v>3405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7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sN_KQIcGQ2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GhUGlclRq_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乒乓球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84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zh-TW" altLang="en-US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實驗設計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進行遊玩時是否流暢，並紀錄每幀預測時間。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4D2563-79B5-D68B-91FA-F185DB1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23" y="3406797"/>
            <a:ext cx="3077004" cy="2143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851659-0076-1017-15CA-0B45ABAD4C41}"/>
              </a:ext>
            </a:extLst>
          </p:cNvPr>
          <p:cNvSpPr txBox="1"/>
          <p:nvPr/>
        </p:nvSpPr>
        <p:spPr>
          <a:xfrm>
            <a:off x="4329327" y="435330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若預測時間過長，將導致指令與畫面產生延遲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2470FE-9DCC-65AD-B5DD-DB9F44CE48D0}"/>
              </a:ext>
            </a:extLst>
          </p:cNvPr>
          <p:cNvSpPr/>
          <p:nvPr/>
        </p:nvSpPr>
        <p:spPr>
          <a:xfrm>
            <a:off x="1252323" y="3579019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CEE9ED-FC16-5388-059F-275066EC096E}"/>
              </a:ext>
            </a:extLst>
          </p:cNvPr>
          <p:cNvSpPr/>
          <p:nvPr/>
        </p:nvSpPr>
        <p:spPr>
          <a:xfrm>
            <a:off x="1252323" y="3910785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8AEC81-3C58-4099-EBCC-E238656E9469}"/>
              </a:ext>
            </a:extLst>
          </p:cNvPr>
          <p:cNvSpPr/>
          <p:nvPr/>
        </p:nvSpPr>
        <p:spPr>
          <a:xfrm>
            <a:off x="1252323" y="4385148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A0B99-5DE0-E325-DA06-90B27AB03492}"/>
              </a:ext>
            </a:extLst>
          </p:cNvPr>
          <p:cNvSpPr/>
          <p:nvPr/>
        </p:nvSpPr>
        <p:spPr>
          <a:xfrm>
            <a:off x="1252323" y="487760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A6B59E-8AA8-486E-89B4-6321E06DC5EF}"/>
              </a:ext>
            </a:extLst>
          </p:cNvPr>
          <p:cNvSpPr/>
          <p:nvPr/>
        </p:nvSpPr>
        <p:spPr>
          <a:xfrm>
            <a:off x="1252323" y="537678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830" y="2043975"/>
            <a:ext cx="10908340" cy="35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C74826-AE94-DC07-693A-C6274939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948" y="2258203"/>
            <a:ext cx="10517852" cy="301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(06/05)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4607D3-0DE3-6E71-A45B-34B24ED1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6088" y="1858570"/>
            <a:ext cx="8379822" cy="39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23" y="1999813"/>
            <a:ext cx="12051592" cy="38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467757-2D21-58F1-AD94-026E87A7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20" y="5027288"/>
            <a:ext cx="4390319" cy="18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圖表, 螢幕擷取畫面, 平行 的圖片&#10;&#10;自動產生的描述">
            <a:extLst>
              <a:ext uri="{FF2B5EF4-FFF2-40B4-BE49-F238E27FC236}">
                <a16:creationId xmlns:a16="http://schemas.microsoft.com/office/drawing/2014/main" id="{27A3F06C-2DD1-E0A8-B36E-3CF47E186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3"/>
          <a:stretch/>
        </p:blipFill>
        <p:spPr>
          <a:xfrm>
            <a:off x="3065417" y="1259080"/>
            <a:ext cx="8718382" cy="482575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遊戲啟動、讀取模型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一張含有 文字, 圖表, 行, 螢幕擷取畫面 的圖片&#10;&#10;自動產生的描述">
            <a:extLst>
              <a:ext uri="{FF2B5EF4-FFF2-40B4-BE49-F238E27FC236}">
                <a16:creationId xmlns:a16="http://schemas.microsoft.com/office/drawing/2014/main" id="{24EF739F-3024-2AE2-1EC4-0688E4A7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7"/>
          <a:stretch/>
        </p:blipFill>
        <p:spPr>
          <a:xfrm>
            <a:off x="2838451" y="1244419"/>
            <a:ext cx="8945348" cy="484041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遊戲結束、訓練模型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630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model_load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 : 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model_load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05966"/>
              </p:ext>
            </p:extLst>
          </p:nvPr>
        </p:nvGraphicFramePr>
        <p:xfrm>
          <a:off x="2649681" y="2227994"/>
          <a:ext cx="6892637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model_save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model_save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28116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準備新增的特徵陣列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Temp(list)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更新完畢的特徵陣列與預測結果</a:t>
                      </a:r>
                      <a:endParaRPr lang="zh-TW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通過讀取出舊特徵與預測結果，並新增新特徵與預測結果以便儲存。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乒乓球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Ping pong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首次發球位置與方向決定初次路徑軌跡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球體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速度會因板子移動方向而改變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碰撞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球在移動中，下一幀會穿牆的時候，會移動至球的路徑與碰撞表面的交點。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1586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19923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scene_info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遊戲資訊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特徵資料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畫面寬度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畫面高度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從遊戲資料中讀出幀數、球的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座標，計算出球的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位移量，最後將其進行正規化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060849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target(float)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7387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(float)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預測出結果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浮點數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number(int)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捨入後的結果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整數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</a:t>
                      </a:r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將輸入的浮點數，進行捨入使其會被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5(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板子移動速度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整除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postprocess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玩家</a:t>
            </a: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media">
            <a:hlinkClick r:id="" action="ppaction://media"/>
            <a:extLst>
              <a:ext uri="{FF2B5EF4-FFF2-40B4-BE49-F238E27FC236}">
                <a16:creationId xmlns:a16="http://schemas.microsoft.com/office/drawing/2014/main" id="{EB8B2E95-84F4-1B81-1B6A-DCB081CBF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7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media">
            <a:hlinkClick r:id="" action="ppaction://media"/>
            <a:extLst>
              <a:ext uri="{FF2B5EF4-FFF2-40B4-BE49-F238E27FC236}">
                <a16:creationId xmlns:a16="http://schemas.microsoft.com/office/drawing/2014/main" id="{C1345DAE-298F-E34B-247A-6B3F14422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6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661875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5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solidFill>
                  <a:srgbClr val="202122"/>
                </a:solidFill>
                <a:latin typeface="標楷體" panose="03000509000000000000" pitchFamily="65" charset="-120"/>
              </a:rPr>
              <a:t>自訂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793142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58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398480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884913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31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46773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613749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41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50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 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透過兩個模型遊玩，收集遊戲狀態增加更多特徵數量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 :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、球位移量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dx,dy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從頭訓練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Level_1~Level_20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遊玩自訂地圖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98" y="1483812"/>
            <a:ext cx="8341513" cy="447385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06F03770-23FA-043D-9611-9A618594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0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954" y="1321592"/>
            <a:ext cx="5358091" cy="4798291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757459-E4AA-BFAB-DBD7-BE12BACD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4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011" y="1321592"/>
            <a:ext cx="5215976" cy="4798291"/>
          </a:xfrm>
          <a:prstGeom prst="rect">
            <a:avLst/>
          </a:prstGeom>
        </p:spPr>
      </p:pic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A053B96-EE76-28B1-D485-71E01231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5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788" y="1793453"/>
            <a:ext cx="6376423" cy="3271093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E1B1BA8-D39A-80A2-A481-AE1C1E0D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5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6795" y="1627198"/>
            <a:ext cx="5958409" cy="4201840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19D0AAE-EDE4-DF8A-49AE-93361458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7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1632" y="1793453"/>
            <a:ext cx="5908735" cy="327109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E20490-A244-D2F0-6C53-95EE6A33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predict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5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885" y="1610089"/>
            <a:ext cx="5972230" cy="415505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AF9D58-D25D-E71F-094C-F3170F47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postprocess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3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33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障礙物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執行檔案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可視化訓練過程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758" y="1416341"/>
            <a:ext cx="1826042" cy="4687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46AC6F-F301-7F78-6CE6-0FE40659968D}"/>
              </a:ext>
            </a:extLst>
          </p:cNvPr>
          <p:cNvSpPr/>
          <p:nvPr/>
        </p:nvSpPr>
        <p:spPr>
          <a:xfrm>
            <a:off x="10678905" y="3720096"/>
            <a:ext cx="528638" cy="2179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F860DA-0BD0-951C-914D-ADC814922B4B}"/>
              </a:ext>
            </a:extLst>
          </p:cNvPr>
          <p:cNvSpPr txBox="1"/>
          <p:nvPr/>
        </p:nvSpPr>
        <p:spPr>
          <a:xfrm>
            <a:off x="9573994" y="368158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障礙物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41AEB0-110E-4F0F-58FA-9708E33E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62" y="2343713"/>
            <a:ext cx="2928206" cy="26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Targets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Record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可以通過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正常執行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玩家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驗證流程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執行遊戲並確認發球、切球、碰撞等遊戲機制，是否正確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7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17389</TotalTime>
  <Words>1031</Words>
  <Application>Microsoft Office PowerPoint</Application>
  <PresentationFormat>寬螢幕</PresentationFormat>
  <Paragraphs>252</Paragraphs>
  <Slides>39</Slides>
  <Notes>3</Notes>
  <HiddenSlides>7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標楷體</vt:lpstr>
      <vt:lpstr>Arial</vt:lpstr>
      <vt:lpstr>Calibri</vt:lpstr>
      <vt:lpstr>Times New Roman</vt:lpstr>
      <vt:lpstr>佈景主題1</vt:lpstr>
      <vt:lpstr>機器學習與實作 乒乓球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專案架構(06/05)</vt:lpstr>
      <vt:lpstr>專案架構(06/05)</vt:lpstr>
      <vt:lpstr>專案架構(06/05)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驗收</vt:lpstr>
      <vt:lpstr>驗收</vt:lpstr>
      <vt:lpstr>驗收</vt:lpstr>
      <vt:lpstr>驗收</vt:lpstr>
      <vt:lpstr>驗收</vt:lpstr>
      <vt:lpstr>驗收</vt:lpstr>
      <vt:lpstr>DEMO</vt:lpstr>
      <vt:lpstr>DEMO</vt:lpstr>
      <vt:lpstr>問題紀錄</vt:lpstr>
      <vt:lpstr>CODE</vt:lpstr>
      <vt:lpstr>CODE</vt:lpstr>
      <vt:lpstr>CODE</vt:lpstr>
      <vt:lpstr>CODE</vt:lpstr>
      <vt:lpstr>CODE</vt:lpstr>
      <vt:lpstr>CODE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113</cp:revision>
  <dcterms:created xsi:type="dcterms:W3CDTF">2023-10-16T13:04:30Z</dcterms:created>
  <dcterms:modified xsi:type="dcterms:W3CDTF">2024-06-04T09:54:59Z</dcterms:modified>
</cp:coreProperties>
</file>